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3"/>
    <p:sldId id="284" r:id="rId4"/>
    <p:sldId id="257" r:id="rId5"/>
    <p:sldId id="258" r:id="rId6"/>
    <p:sldId id="286" r:id="rId7"/>
    <p:sldId id="259" r:id="rId8"/>
    <p:sldId id="260" r:id="rId9"/>
    <p:sldId id="287" r:id="rId10"/>
    <p:sldId id="267" r:id="rId11"/>
    <p:sldId id="264" r:id="rId12"/>
    <p:sldId id="265" r:id="rId13"/>
    <p:sldId id="266" r:id="rId14"/>
    <p:sldId id="277" r:id="rId15"/>
    <p:sldId id="269" r:id="rId16"/>
    <p:sldId id="282" r:id="rId17"/>
    <p:sldId id="270" r:id="rId18"/>
    <p:sldId id="279" r:id="rId19"/>
    <p:sldId id="280" r:id="rId20"/>
    <p:sldId id="28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969" autoAdjust="0"/>
  </p:normalViewPr>
  <p:slideViewPr>
    <p:cSldViewPr snapToGrid="0">
      <p:cViewPr varScale="1">
        <p:scale>
          <a:sx n="99" d="100"/>
          <a:sy n="99" d="100"/>
        </p:scale>
        <p:origin x="10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27AF1A41-80F8-4CE2-A646-83D041FDA59E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CA9341E7-2784-4605-B7EA-6B12405EDE4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05" y="515620"/>
            <a:ext cx="10942955" cy="4260215"/>
          </a:xfrm>
        </p:spPr>
        <p:txBody>
          <a:bodyPr/>
          <a:lstStyle/>
          <a:p>
            <a:pPr algn="ctr"/>
            <a:r>
              <a:rPr lang="en-US" dirty="0">
                <a:sym typeface="+mn-ea"/>
              </a:rPr>
              <a:t>MACHINE</a:t>
            </a:r>
            <a:br>
              <a:rPr lang="en-US" dirty="0">
                <a:sym typeface="+mn-ea"/>
              </a:rPr>
            </a:br>
            <a:r>
              <a:rPr lang="en-US" dirty="0">
                <a:sym typeface="+mn-ea"/>
              </a:rPr>
              <a:t>LEARNING AND</a:t>
            </a:r>
            <a:br>
              <a:rPr lang="en-US" dirty="0">
                <a:sym typeface="+mn-ea"/>
              </a:rPr>
            </a:br>
            <a:r>
              <a:rPr lang="en-US" dirty="0">
                <a:sym typeface="+mn-ea"/>
              </a:rPr>
              <a:t>AI FOR HEALTHCARE</a:t>
            </a:r>
            <a:br>
              <a:rPr lang="en-US" dirty="0">
                <a:sym typeface="+mn-ea"/>
              </a:rPr>
            </a:br>
            <a:br>
              <a:rPr lang="en-US" dirty="0">
                <a:sym typeface="+mn-ea"/>
              </a:rPr>
            </a:br>
            <a:r>
              <a:rPr lang="en-US" dirty="0">
                <a:sym typeface="+mn-ea"/>
              </a:rPr>
              <a:t>                                                        </a:t>
            </a:r>
            <a:r>
              <a:rPr lang="en-US">
                <a:sym typeface="+mn-ea"/>
              </a:rPr>
              <a:t>By Arjun Panesar</a:t>
            </a:r>
            <a:endParaRPr lang="en-US" dirty="0"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715" y="203835"/>
            <a:ext cx="11723370" cy="6428105"/>
          </a:xfrm>
        </p:spPr>
        <p:txBody>
          <a:bodyPr>
            <a:normAutofit/>
          </a:bodyPr>
          <a:lstStyle/>
          <a:p>
            <a:r>
              <a:rPr lang="en-US" dirty="0"/>
              <a:t>Train test split</a:t>
            </a:r>
            <a:endParaRPr lang="en-US" dirty="0"/>
          </a:p>
          <a:p>
            <a:pPr marL="0" indent="0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Some machine learning techniques may return one solution, whereas others may produce several. It is often a case of gathering their outputs(also referred to as hypotheses, or learned models) and evaluating their outputs.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The assessment of hypotheses is conducted through evaluating the predictive accuracy, comprehensibility, or utility.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Predictive accuracy refers to the accuracy at which theagent performs the task of classification. 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Comprehensibility refers to how well we as humanscan understand the output. 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Utility refers to the problem-specific measure of worth. 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After the assessment is complete, a candidate hypothesis is chosen.</a:t>
            </a:r>
            <a:endParaRPr lang="en-US" dirty="0"/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back method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fold-cross validation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Monte-Carlo Cross-Validation</a:t>
            </a:r>
            <a:r>
              <a:rPr lang="en-US" sz="1800" b="0" i="0" u="none" strike="noStrike" baseline="0" dirty="0">
                <a:latin typeface="PfbmkdYytvlnWmlkymHelveticaNeueLTStd-BdCn"/>
              </a:rPr>
              <a:t> </a:t>
            </a:r>
            <a:endParaRPr lang="en-US" sz="1800" b="0" i="0" u="none" strike="noStrike" baseline="0" dirty="0">
              <a:latin typeface="PfbmkdYytvlnWmlkymHelveticaNeueLTStd-BdCn"/>
            </a:endParaRPr>
          </a:p>
          <a:p>
            <a:r>
              <a:rPr lang="en-US" sz="1800" dirty="0">
                <a:latin typeface="PfbmkdYytvlnWmlkymHelveticaNeueLTStd-BdCn"/>
              </a:rPr>
              <a:t>------------------------------</a:t>
            </a:r>
            <a:r>
              <a:rPr lang="en-US" sz="1800" dirty="0">
                <a:solidFill>
                  <a:srgbClr val="FF0000"/>
                </a:solidFill>
                <a:latin typeface="PfbmkdYytvlnWmlkymHelveticaNeueLTStd-BdCn"/>
              </a:rPr>
              <a:t>try many algorithms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" y="2566670"/>
            <a:ext cx="10972800" cy="582613"/>
          </a:xfrm>
        </p:spPr>
        <p:txBody>
          <a:bodyPr/>
          <a:lstStyle/>
          <a:p>
            <a:pPr algn="r"/>
            <a:r>
              <a:rPr lang="en-US" b="0" i="0" u="none" strike="noStrike" baseline="0" dirty="0">
                <a:latin typeface="PfbmkdYytvlnWmlkymHelveticaNeueLTStd-BdCn"/>
              </a:rPr>
              <a:t>Assessing the Method and Results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2270"/>
            <a:ext cx="10972800" cy="1564640"/>
          </a:xfrm>
        </p:spPr>
        <p:txBody>
          <a:bodyPr/>
          <a:lstStyle/>
          <a:p>
            <a:r>
              <a:rPr lang="en-US" altLang="en-US">
                <a:sym typeface="+mn-ea"/>
              </a:rPr>
              <a:t>accuracy (generalization)</a:t>
            </a:r>
            <a:br>
              <a:rPr lang="en-US" altLang="en-US">
                <a:sym typeface="+mn-ea"/>
              </a:rPr>
            </a:br>
            <a:r>
              <a:rPr lang="en-US" altLang="en-US">
                <a:sym typeface="+mn-ea"/>
              </a:rPr>
              <a:t>overfitting &amp; underfitting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48890"/>
            <a:ext cx="10972800" cy="3578860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DrqkmjMgdbnlBxnnnvUtopiaStd-Regular"/>
              </a:rPr>
              <a:t>The goal of a machine learning algorithm is to generalize well, neither underfitting not overfitting.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algn="l"/>
            <a:r>
              <a:rPr lang="en-US" sz="1800" b="0" i="0" u="none" strike="noStrike" baseline="0" dirty="0">
                <a:latin typeface="DrqkmjMgdbnlBxnnnvUtopiaStd-Regular"/>
              </a:rPr>
              <a:t> Generalization refers to the model performing with maximum accuracy on instances not seen during training.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algn="l"/>
            <a:endParaRPr lang="en-US" sz="1800" dirty="0">
              <a:latin typeface="DrqkmjMgdbnlBxnnnvUtopiaStd-Regular"/>
            </a:endParaRPr>
          </a:p>
          <a:p>
            <a:pPr algn="l"/>
            <a:r>
              <a:rPr lang="en-US" sz="1800" b="0" i="0" u="none" strike="noStrike" baseline="0" dirty="0">
                <a:latin typeface="DrqkmjMgdbnlBxnnnvUtopiaStd-Regular"/>
              </a:rPr>
              <a:t>The performance of machine learning tasks varies on the representation of data given and </a:t>
            </a:r>
            <a:r>
              <a:rPr lang="en-US" sz="1800" b="0" i="0" u="none" strike="noStrike" baseline="0" dirty="0" err="1">
                <a:latin typeface="DrqkmjMgdbnlBxnnnvUtopiaStd-Regular"/>
              </a:rPr>
              <a:t>fearues</a:t>
            </a:r>
            <a:r>
              <a:rPr lang="en-US" sz="1800" b="0" i="0" u="none" strike="noStrike" baseline="0" dirty="0">
                <a:latin typeface="DrqkmjMgdbnlBxnnnvUtopiaStd-Regular"/>
              </a:rPr>
              <a:t>.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decision tree (overfitting &amp; pruning)</a:t>
            </a: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352425" y="1873250"/>
            <a:ext cx="5411470" cy="433578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48325" y="1691640"/>
            <a:ext cx="6148070" cy="408876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" altLang="en-US" u="sng"/>
              <a:t>“ </a:t>
            </a:r>
            <a:r>
              <a:rPr lang="en-US" u="sng"/>
              <a:t>bias-variance trade off</a:t>
            </a:r>
            <a:r>
              <a:rPr lang="" altLang="en-US" u="sng"/>
              <a:t> ”</a:t>
            </a:r>
            <a:endParaRPr lang="" altLang="en-US" u="sng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6893560" y="2477770"/>
            <a:ext cx="4191000" cy="270510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03315" y="1691005"/>
            <a:ext cx="5570855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sz="16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Total Error = Bias^2 + Variance + Irreducible Error</a:t>
            </a:r>
            <a:endParaRPr sz="16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6448425" y="5728653"/>
            <a:ext cx="5080000" cy="337185"/>
          </a:xfrm>
          <a:prstGeom prst="rect">
            <a:avLst/>
          </a:prstGeom>
        </p:spPr>
        <p:txBody>
          <a:bodyPr>
            <a:spAutoFit/>
          </a:bodyPr>
          <a:p>
            <a:r>
              <a:rPr sz="1600" b="1" i="1">
                <a:solidFill>
                  <a:srgbClr val="231F20"/>
                </a:solidFill>
                <a:latin typeface="YlnjggWntkbhWyffgbUtopiaStd-BoldIt"/>
                <a:ea typeface="YlnjggWntkbhWyffgbUtopiaStd-BoldIt"/>
              </a:rPr>
              <a:t>Figure 3-10.</a:t>
            </a:r>
            <a:r>
              <a:rPr sz="1600" i="1">
                <a:solidFill>
                  <a:srgbClr val="231F20"/>
                </a:solidFill>
                <a:latin typeface="SydktsHhwfnsNfvfhlUtopiaStd-Italic"/>
                <a:ea typeface="SydktsHhwfnsNfvfhlUtopiaStd-Italic"/>
              </a:rPr>
              <a:t>Finding optimal algorithm balance</a:t>
            </a:r>
            <a:endParaRPr sz="1600" i="1">
              <a:solidFill>
                <a:srgbClr val="231F20"/>
              </a:solidFill>
              <a:latin typeface="SydktsHhwfnsNfvfhlUtopiaStd-Italic"/>
              <a:ea typeface="SydktsHhwfnsNfvfhlUtopiaStd-Italic"/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1165" y="1578610"/>
            <a:ext cx="5441315" cy="472821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585" y="321310"/>
            <a:ext cx="10972800" cy="853440"/>
          </a:xfrm>
        </p:spPr>
        <p:txBody>
          <a:bodyPr>
            <a:normAutofit/>
          </a:bodyPr>
          <a:p>
            <a:r>
              <a:rPr lang="en-US">
                <a:sym typeface="+mn-ea"/>
              </a:rPr>
              <a:t>confusion matrix:</a:t>
            </a:r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597535" y="1981200"/>
            <a:ext cx="5386705" cy="404114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6344920" y="2066925"/>
            <a:ext cx="5575935" cy="3764915"/>
          </a:xfrm>
          <a:prstGeom prst="rect">
            <a:avLst/>
          </a:prstGeom>
        </p:spPr>
      </p:pic>
      <p:sp>
        <p:nvSpPr>
          <p:cNvPr id="8" name="Content Placeholder 7"/>
          <p:cNvSpPr/>
          <p:nvPr>
            <p:ph sz="half" idx="2"/>
          </p:nvPr>
        </p:nvSpPr>
        <p:spPr/>
        <p:txBody>
          <a:bodyPr/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en-US"/>
              <a:t>           </a:t>
            </a:r>
            <a:endParaRPr lang="en-US"/>
          </a:p>
          <a:p>
            <a:pPr marL="0" indent="0" algn="r">
              <a:buNone/>
            </a:pPr>
            <a:endParaRPr lang="en-US"/>
          </a:p>
          <a:p>
            <a:pPr marL="0" indent="0" algn="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                                            </a:t>
            </a:r>
            <a:r>
              <a:rPr lang="en-US" sz="4800"/>
              <a:t>         </a:t>
            </a:r>
            <a:r>
              <a:rPr lang="" altLang="en-US" sz="4800"/>
              <a:t>#</a:t>
            </a:r>
            <a:r>
              <a:rPr lang="en-US" sz="4800"/>
              <a:t>optimization</a:t>
            </a:r>
            <a:endParaRPr lang="en-US" sz="4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" y="231775"/>
            <a:ext cx="12229465" cy="6356350"/>
          </a:xfrm>
        </p:spPr>
        <p:txBody>
          <a:bodyPr>
            <a:normAutofit fontScale="90000"/>
          </a:bodyPr>
          <a:p>
            <a:pPr marL="0" indent="0" algn="ctr">
              <a:buNone/>
            </a:pPr>
            <a:r>
              <a:rPr lang="en-US" altLang="en-US" sz="2665" u="sng"/>
              <a:t>“Just because a model performs well doesn’t mean it is the best and only model.</a:t>
            </a:r>
            <a:r>
              <a:rPr lang="en-US" altLang="en-US" sz="2665" u="sng">
                <a:sym typeface="+mn-ea"/>
              </a:rPr>
              <a:t>”</a:t>
            </a:r>
            <a:endParaRPr lang="en-US" altLang="en-US" sz="2665" u="sng"/>
          </a:p>
          <a:p>
            <a:endParaRPr lang="en-US" altLang="en-US"/>
          </a:p>
          <a:p>
            <a:r>
              <a:rPr lang="en-US" altLang="en-US"/>
              <a:t>Algorithm tuning</a:t>
            </a:r>
            <a:endParaRPr lang="en-US" altLang="en-US"/>
          </a:p>
          <a:p>
            <a:r>
              <a:rPr lang="en-US" altLang="en-US"/>
              <a:t>Training and validation data</a:t>
            </a:r>
            <a:endParaRPr lang="en-US" altLang="en-US"/>
          </a:p>
          <a:p>
            <a:r>
              <a:rPr lang="en-US" altLang="en-US"/>
              <a:t>Evaluating a range of methods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                                               Getting more data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                                               Getting better quality data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                                               Resample data</a:t>
            </a:r>
            <a:endParaRPr lang="en-US" altLang="en-US"/>
          </a:p>
          <a:p>
            <a:r>
              <a:rPr lang="en-US" altLang="en-US"/>
              <a:t> </a:t>
            </a:r>
            <a:r>
              <a:rPr lang="en-US" altLang="en-US">
                <a:sym typeface="+mn-ea"/>
              </a:rPr>
              <a:t>better data:                        Data representation </a:t>
            </a:r>
            <a:endParaRPr lang="en-US" altLang="en-US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en-US"/>
              <a:t>                                               Feature selection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                                               Feature engineering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endParaRPr lang="en-US" altLang="en-US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2736850" y="3539490"/>
            <a:ext cx="1452880" cy="287718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20370" y="1029970"/>
            <a:ext cx="4572000" cy="448056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5330825" y="1029970"/>
            <a:ext cx="5417185" cy="4692015"/>
          </a:xfrm>
          <a:prstGeom prst="rect">
            <a:avLst/>
          </a:prstGeom>
        </p:spPr>
        <p:txBody>
          <a:bodyPr wrap="square">
            <a:noAutofit/>
          </a:bodyPr>
          <a:p>
            <a:r>
              <a:rPr sz="2000" u="sng">
                <a:solidFill>
                  <a:srgbClr val="FF0000"/>
                </a:solidFill>
                <a:latin typeface="DrqkmjMgdbnlBxnnnvUtopiaStd"/>
                <a:ea typeface="DrqkmjMgdbnlBxnnnvUtopiaStd"/>
              </a:rPr>
              <a:t>Calibration</a:t>
            </a:r>
            <a:r>
              <a:rPr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 has relevance in clinical practice and refers to the relationship between the predictions made by the model and the observed outcomes.</a:t>
            </a:r>
            <a:endParaRPr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endParaRPr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endParaRPr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endParaRPr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r>
              <a:rPr lang="en-US" altLang="en-US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Reporting the</a:t>
            </a:r>
            <a:r>
              <a:rPr lang="" altLang="en-US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 </a:t>
            </a:r>
            <a:r>
              <a:rPr lang="en-US" altLang="en-US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Results</a:t>
            </a:r>
            <a:r>
              <a:rPr lang="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:</a:t>
            </a:r>
            <a:endParaRPr lang=""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endParaRPr lang=""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Why</a:t>
            </a:r>
            <a:endParaRPr lang="en-US" altLang="en-US"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r>
              <a:rPr lang="en-US" altLang="en-US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• Problem</a:t>
            </a:r>
            <a:endParaRPr lang="en-US" altLang="en-US"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r>
              <a:rPr lang="en-US" altLang="en-US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• Solution</a:t>
            </a:r>
            <a:endParaRPr lang="en-US" altLang="en-US"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r>
              <a:rPr lang="en-US" altLang="en-US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• Findings</a:t>
            </a:r>
            <a:endParaRPr lang="en-US" altLang="en-US"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r>
              <a:rPr lang="en-US" altLang="en-US" sz="2000">
                <a:solidFill>
                  <a:srgbClr val="231F20"/>
                </a:solidFill>
                <a:latin typeface="DrqkmjMgdbnlBxnnnvUtopiaStd"/>
                <a:ea typeface="DrqkmjMgdbnlBxnnnvUtopiaStd"/>
              </a:rPr>
              <a:t>• Conclusions</a:t>
            </a:r>
            <a:endParaRPr lang="en-US" altLang="en-US"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  <a:p>
            <a:endParaRPr sz="2000">
              <a:solidFill>
                <a:srgbClr val="231F20"/>
              </a:solidFill>
              <a:latin typeface="DrqkmjMgdbnlBxnnnvUtopiaStd"/>
              <a:ea typeface="DrqkmjMgdbnlBxnnnvUtopiaSt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>
                <a:sym typeface="+mn-ea"/>
              </a:rPr>
              <a:t>AIHRC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endParaRPr lang="en-US">
              <a:sym typeface="+mn-ea"/>
            </a:endParaRPr>
          </a:p>
          <a:p>
            <a:pPr marL="0" indent="0" algn="ctr">
              <a:buNone/>
            </a:pPr>
            <a:endParaRPr lang="en-US">
              <a:sym typeface="+mn-ea"/>
            </a:endParaRPr>
          </a:p>
          <a:p>
            <a:pPr marL="0" indent="0" algn="ctr">
              <a:buNone/>
            </a:pPr>
            <a:endParaRPr lang="en-US">
              <a:sym typeface="+mn-ea"/>
            </a:endParaRPr>
          </a:p>
          <a:p>
            <a:pPr marL="0" indent="0" algn="ctr">
              <a:buNone/>
            </a:pPr>
            <a:r>
              <a:rPr lang="en-US">
                <a:sym typeface="+mn-ea"/>
              </a:rPr>
              <a:t>THANK YOU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14070"/>
            <a:ext cx="10972800" cy="5313680"/>
          </a:xfrm>
        </p:spPr>
        <p:txBody>
          <a:bodyPr/>
          <a:p>
            <a:pPr marL="0" indent="0" algn="r">
              <a:buNone/>
            </a:pPr>
            <a:endParaRPr lang="en-US" dirty="0">
              <a:latin typeface="PfbmkdYytvlnWmlkymHelveticaNeueLTStd-BdCn"/>
              <a:sym typeface="+mn-ea"/>
            </a:endParaRPr>
          </a:p>
          <a:p>
            <a:pPr marL="0" indent="0" algn="r">
              <a:buNone/>
            </a:pPr>
            <a:endParaRPr lang="en-US" dirty="0">
              <a:latin typeface="PfbmkdYytvlnWmlkymHelveticaNeueLTStd-BdCn"/>
              <a:sym typeface="+mn-ea"/>
            </a:endParaRPr>
          </a:p>
          <a:p>
            <a:pPr marL="0" indent="0" algn="r">
              <a:buNone/>
            </a:pPr>
            <a:endParaRPr lang="en-US" dirty="0">
              <a:latin typeface="PfbmkdYytvlnWmlkymHelveticaNeueLTStd-BdCn"/>
              <a:sym typeface="+mn-ea"/>
            </a:endParaRPr>
          </a:p>
          <a:p>
            <a:pPr marL="0" indent="0" algn="r">
              <a:buNone/>
            </a:pPr>
            <a:r>
              <a:rPr lang="en-US" sz="3600" dirty="0">
                <a:latin typeface="PfbmkdYytvlnWmlkymHelveticaNeueLTStd-BdCn"/>
                <a:sym typeface="+mn-ea"/>
              </a:rPr>
              <a:t>How to Perform Machine Learning</a:t>
            </a:r>
            <a:endParaRPr lang="en-US" sz="3600" b="0" i="0" u="none" strike="noStrike" baseline="0" dirty="0">
              <a:latin typeface="PfbmkdYytvlnWmlkymHelveticaNeueLTStd-BdCn"/>
            </a:endParaRPr>
          </a:p>
          <a:p>
            <a:endParaRPr 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Performing machine learning is like typical algorithm methodologies: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2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DrqkmjMgdbnlBxnnnvUtopiaStd-Regular"/>
              </a:rPr>
              <a:t>1. Specifying the problem as a learning task(s)</a:t>
            </a:r>
            <a:endParaRPr lang="en-US" sz="2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DrqkmjMgdbnlBxnnnvUtopiaStd-Regular"/>
              </a:rPr>
              <a:t>2. Preparing the data</a:t>
            </a:r>
            <a:endParaRPr lang="en-US" sz="2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DrqkmjMgdbnlBxnnnvUtopiaStd-Regular"/>
              </a:rPr>
              <a:t>3. Choosing the learning method</a:t>
            </a:r>
            <a:endParaRPr lang="en-US" sz="2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DrqkmjMgdbnlBxnnnvUtopiaStd-Regular"/>
              </a:rPr>
              <a:t>4. Applying the learning method</a:t>
            </a:r>
            <a:endParaRPr lang="en-US" sz="2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DrqkmjMgdbnlBxnnnvUtopiaStd-Regular"/>
              </a:rPr>
              <a:t>5. Assessing the method and results</a:t>
            </a:r>
            <a:endParaRPr lang="en-US" sz="2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DrqkmjMgdbnlBxnnnvUtopiaStd-Regular"/>
              </a:rPr>
              <a:t>6. Optimization</a:t>
            </a:r>
            <a:endParaRPr lang="en-US" sz="2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DrqkmjMgdbnlBxnnnvUtopiaStd-Regular"/>
              </a:rPr>
              <a:t>7. Reporting the results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0" i="0" u="sng" strike="noStrike" baseline="0" dirty="0">
                <a:solidFill>
                  <a:srgbClr val="FF0000"/>
                </a:solidFill>
                <a:latin typeface="PfbmkdYytvlnWmlkymHelveticaNeueLTStd-BdCn"/>
              </a:rPr>
              <a:t>Specifying the Problem</a:t>
            </a:r>
            <a:endParaRPr lang="en-US" sz="1800" b="0" i="0" u="sng" strike="noStrike" baseline="0" dirty="0">
              <a:solidFill>
                <a:srgbClr val="FF0000"/>
              </a:solidFill>
              <a:latin typeface="PfbmkdYytvlnWmlkymHelveticaNeueLTStd-BdC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55" y="773430"/>
            <a:ext cx="11155045" cy="5403215"/>
          </a:xfrm>
        </p:spPr>
        <p:txBody>
          <a:bodyPr>
            <a:normAutofit fontScale="90000" lnSpcReduction="20000"/>
          </a:bodyPr>
          <a:lstStyle/>
          <a:p>
            <a:pPr marL="0" indent="0">
              <a:buNone/>
            </a:pPr>
            <a:r>
              <a:rPr lang="en-US" sz="1800" dirty="0">
                <a:latin typeface="DrqkmjMgdbnlBxnnnvUtopiaStd-Regular"/>
                <a:sym typeface="+mn-ea"/>
              </a:rPr>
              <a:t>• </a:t>
            </a:r>
            <a:r>
              <a:rPr lang="en-US" sz="1800" b="0" i="0" u="none" strike="noStrike" baseline="0" dirty="0">
                <a:latin typeface="DrqkmjMgdbnlBxnnnvUtopiaStd-Regular"/>
              </a:rPr>
              <a:t>Why is it important?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What do you hope to achieve? What are your best hopes?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What are the inputs and outputs for the task at hand?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Is this data available?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How will the results be beneficial?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Is this exploratory?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What are the KPIs (key performance indicators); how </a:t>
            </a:r>
            <a:r>
              <a:rPr lang="en-US" sz="1800" b="0" i="0" u="none" strike="noStrike" baseline="0" dirty="0" err="1">
                <a:latin typeface="DrqkmjMgdbnlBxnnnvUtopiaStd-Regular"/>
              </a:rPr>
              <a:t>isperformance</a:t>
            </a:r>
            <a:r>
              <a:rPr lang="en-US" sz="1800" b="0" i="0" u="none" strike="noStrike" baseline="0" dirty="0">
                <a:latin typeface="DrqkmjMgdbnlBxnnnvUtopiaStd-Regular"/>
              </a:rPr>
              <a:t> measured?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What does success look like?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Do we have the talent on hand to attempt the task?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• What are the limitations to the task at hand?  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time, finance, skillsets, experience, domain knowledge, data availability, and so forth.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 altLang="en-US"/>
              <a:t>               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                                                                               #DATA</a:t>
            </a: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05" y="355600"/>
            <a:ext cx="11673840" cy="630999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information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Errors:                     </a:t>
            </a:r>
            <a:r>
              <a:rPr lang="en-US" sz="1800" b="0" i="0" u="none" strike="noStrike" baseline="0" dirty="0">
                <a:latin typeface="DrqkmjMgdbnlBxnnnvUtopiaStd-Regular"/>
              </a:rPr>
              <a:t>incorrect classifications,     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                              missing data,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                              incorrect background information,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dirty="0">
                <a:latin typeface="DrqkmjMgdbnlBxnnnvUtopiaStd-Regular"/>
              </a:rPr>
              <a:t>                              </a:t>
            </a:r>
            <a:r>
              <a:rPr lang="en-US" sz="1800" b="0" i="0" u="none" strike="noStrike" baseline="0" dirty="0">
                <a:latin typeface="DrqkmjMgdbnlBxnnnvUtopiaStd-Regular"/>
              </a:rPr>
              <a:t>repeated data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DrqkmjMgdbnlBxnnnvUtopiaStd-Regular"/>
            </a:endParaRPr>
          </a:p>
          <a:p>
            <a:pPr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Preparing(data preprocessing):</a:t>
            </a:r>
            <a:r>
              <a:rPr lang="en-US" sz="1800" b="0" i="0" u="none" strike="noStrike" baseline="0" dirty="0">
                <a:latin typeface="DrqkmjMgdbnlBxnnnvUtopiaStd-Regular"/>
              </a:rPr>
              <a:t>correct formatting,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dirty="0">
                <a:latin typeface="DrqkmjMgdbnlBxnnnvUtopiaStd-Regular"/>
              </a:rPr>
              <a:t>                                            </a:t>
            </a:r>
            <a:r>
              <a:rPr lang="en-US" sz="1800" b="0" i="0" u="none" strike="noStrike" baseline="0" dirty="0">
                <a:latin typeface="DrqkmjMgdbnlBxnnnvUtopiaStd-Regular"/>
              </a:rPr>
              <a:t>removal of erroneous data, 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                                            fixing of any missing data,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                                           dataset sampling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FF0000"/>
                </a:solidFill>
                <a:latin typeface="DrqkmjMgdbnlBxnnnvUtopiaStd-Regular"/>
              </a:rPr>
              <a:t>Data preprocessing</a:t>
            </a:r>
            <a:r>
              <a:rPr lang="en-US" sz="1800" b="0" i="0" u="none" strike="noStrike" baseline="0" dirty="0">
                <a:latin typeface="DrqkmjMgdbnlBxnnnvUtopiaStd-Regular"/>
              </a:rPr>
              <a:t> is essential to have tidy, valid data. </a:t>
            </a:r>
            <a:endParaRPr lang="en-US" sz="1800" b="0" i="0" u="none" strike="noStrike" baseline="0" dirty="0">
              <a:latin typeface="DrqkmjMgdbnlBxnnnvUtopiaStd-Regular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DrqkmjMgdbnlBxnnnvUtopiaStd-Regular"/>
              </a:rPr>
              <a:t>Tidy, valid data is key to having robust, veracious outcomes.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60" y="156210"/>
            <a:ext cx="11246485" cy="6465570"/>
          </a:xfrm>
        </p:spPr>
        <p:txBody>
          <a:bodyPr>
            <a:normAutofit/>
          </a:bodyPr>
          <a:lstStyle/>
          <a:p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Selection(feature selection): include &amp; exclude + domain knowledge</a:t>
            </a:r>
            <a:endParaRPr lang="en-US" sz="24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transforming: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annonymus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text and numbers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metrics to imperial units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1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Aggregation: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total no of attendance rather than separately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Decomposition: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partitioning (country and language rather than Asian)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Scaling: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metrics &amp; clinical markers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000" b="1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sng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Weightings: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priority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influence of a particular feature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</a:t>
            </a: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data: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complexity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problem and the complexity of the algorithm</a:t>
            </a:r>
            <a:endParaRPr lang="en-US" sz="24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non linear non parametric methods:more data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000" b="1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Learning </a:t>
            </a:r>
            <a:r>
              <a:rPr lang="en-US" sz="2000" b="1" i="0" u="sng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method: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 epresentation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solution</a:t>
            </a:r>
            <a:endParaRPr lang="en-US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No free lunch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theorum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2400"/>
              <a:t>The “No Free Lunch” theorem in machine learning states that there is no one algorithm that works best for every problem.</a:t>
            </a:r>
            <a:endParaRPr lang="en-US" altLang="en-US" sz="2400"/>
          </a:p>
          <a:p>
            <a:r>
              <a:rPr lang="en-US" altLang="en-US" sz="2400"/>
              <a:t> No single algorithm is best for all situations and data sets. </a:t>
            </a:r>
            <a:endParaRPr lang="en-US" altLang="en-US" sz="2400"/>
          </a:p>
          <a:p>
            <a:r>
              <a:rPr lang="en-US" altLang="en-US" sz="2400"/>
              <a:t>There is no universal optimization algorithm that outperforms all others across all possible problems.</a:t>
            </a:r>
            <a:endParaRPr lang="en-US" altLang="en-US" sz="2400"/>
          </a:p>
          <a:p>
            <a:pPr marL="0" indent="0">
              <a:buNone/>
            </a:pPr>
            <a:endParaRPr lang="en-US" altLang="en-US" sz="2400"/>
          </a:p>
          <a:p>
            <a:r>
              <a:rPr lang="en-US" altLang="en-US" sz="2400"/>
              <a:t>It is almost impossible to predict which approach will best perform on the data. That isn’t to say that it will perform well in the real world! </a:t>
            </a:r>
            <a:endParaRPr lang="en-US" altLang="en-US" sz="2400"/>
          </a:p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choosing alghoritms:size, quality, and nature of data; the task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deadline;available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resources and motivation for using the data</a:t>
            </a:r>
            <a:endParaRPr lang="en-US" sz="2400" b="0" i="1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35" y="363220"/>
            <a:ext cx="11033760" cy="5764530"/>
          </a:xfrm>
        </p:spPr>
        <p:txBody>
          <a:bodyPr/>
          <a:lstStyle/>
          <a:p>
            <a:pPr marL="0" indent="0" algn="r">
              <a:buNone/>
            </a:pPr>
            <a:endParaRPr lang="en-US" sz="2800" b="0" i="0" u="none" strike="noStrike" baseline="0" dirty="0">
              <a:latin typeface="PfbmkdYytvlnWmlkymHelveticaNeueLTStd-BdCn"/>
            </a:endParaRPr>
          </a:p>
          <a:p>
            <a:pPr marL="0" indent="0" algn="r">
              <a:buNone/>
            </a:pPr>
            <a:endParaRPr lang="en-US" sz="2800" b="0" i="0" u="none" strike="noStrike" baseline="0" dirty="0">
              <a:latin typeface="PfbmkdYytvlnWmlkymHelveticaNeueLTStd-BdCn"/>
            </a:endParaRPr>
          </a:p>
          <a:p>
            <a:pPr marL="0" indent="0" algn="r">
              <a:buNone/>
            </a:pPr>
            <a:endParaRPr lang="en-US" sz="2800" b="0" i="0" u="none" strike="noStrike" baseline="0" dirty="0">
              <a:latin typeface="PfbmkdYytvlnWmlkymHelveticaNeueLTStd-BdCn"/>
            </a:endParaRPr>
          </a:p>
          <a:p>
            <a:pPr marL="0" indent="0" algn="ctr">
              <a:buNone/>
            </a:pPr>
            <a:r>
              <a:rPr lang="en-US" b="0" i="0" u="none" strike="noStrike" baseline="0" dirty="0">
                <a:latin typeface="PfbmkdYytvlnWmlkymHelveticaNeueLTStd-BdCn"/>
              </a:rPr>
              <a:t>Should I Code </a:t>
            </a:r>
            <a:endParaRPr lang="en-US" b="0" i="0" u="none" strike="noStrike" baseline="0" dirty="0">
              <a:latin typeface="PfbmkdYytvlnWmlkymHelveticaNeueLTStd-BdCn"/>
            </a:endParaRPr>
          </a:p>
          <a:p>
            <a:pPr marL="0" indent="0" algn="r">
              <a:buNone/>
            </a:pPr>
            <a:r>
              <a:rPr lang="en-US" b="0" i="0" u="none" strike="noStrike" baseline="0" dirty="0">
                <a:latin typeface="PfbmkdYytvlnWmlkymHelveticaNeueLTStd-BdCn"/>
              </a:rPr>
              <a:t>My Machine Learning Algorithm</a:t>
            </a:r>
            <a:endParaRPr lang="en-US" b="0" i="0" u="none" strike="noStrike" baseline="0" dirty="0">
              <a:latin typeface="PfbmkdYytvlnWmlkymHelveticaNeueLTStd-BdCn"/>
            </a:endParaRPr>
          </a:p>
          <a:p>
            <a:pPr marL="0" indent="0" algn="r">
              <a:buNone/>
            </a:pPr>
            <a:r>
              <a:rPr lang="en-US" b="0" i="0" u="none" strike="noStrike" baseline="0" dirty="0">
                <a:latin typeface="PfbmkdYytvlnWmlkymHelveticaNeueLTStd-BdCn"/>
              </a:rPr>
              <a:t> from Scratch?</a:t>
            </a:r>
            <a:endParaRPr lang="en-US" b="0" i="0" u="none" strike="noStrike" baseline="0" dirty="0">
              <a:latin typeface="PfbmkdYytvlnWmlkymHelveticaNeueLTStd-BdCn"/>
            </a:endParaRPr>
          </a:p>
          <a:p>
            <a:pPr marL="0" indent="0" algn="r">
              <a:buNone/>
            </a:pPr>
            <a:endParaRPr lang="en-US" dirty="0"/>
          </a:p>
          <a:p>
            <a:pPr algn="l"/>
            <a:r>
              <a:rPr lang="en-US" dirty="0">
                <a:sym typeface="+mn-ea"/>
              </a:rPr>
              <a:t>Time</a:t>
            </a:r>
            <a:endParaRPr lang="en-US" dirty="0"/>
          </a:p>
          <a:p>
            <a:pPr algn="l"/>
            <a:r>
              <a:rPr lang="en-US" dirty="0">
                <a:sym typeface="+mn-ea"/>
              </a:rPr>
              <a:t>Team</a:t>
            </a:r>
            <a:endParaRPr lang="en-US" dirty="0"/>
          </a:p>
          <a:p>
            <a:pPr marL="0" indent="0" algn="l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5168</Words>
  <Application>WPS Presentation</Application>
  <PresentationFormat>Widescreen</PresentationFormat>
  <Paragraphs>174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5" baseType="lpstr">
      <vt:lpstr>Arial</vt:lpstr>
      <vt:lpstr>SimSun</vt:lpstr>
      <vt:lpstr>Wingdings</vt:lpstr>
      <vt:lpstr>PfbmkdYytvlnWmlkymHelveticaNeueLTStd-BdCn</vt:lpstr>
      <vt:lpstr>Segoe Print</vt:lpstr>
      <vt:lpstr>DrqkmjMgdbnlBxnnnvUtopiaStd-Regular</vt:lpstr>
      <vt:lpstr>Times New Roman</vt:lpstr>
      <vt:lpstr>Calibri Light</vt:lpstr>
      <vt:lpstr>Calibri</vt:lpstr>
      <vt:lpstr>Microsoft YaHei</vt:lpstr>
      <vt:lpstr>Arial Unicode MS</vt:lpstr>
      <vt:lpstr>DrqkmjMgdbnlBxnnnvUtopiaStd</vt:lpstr>
      <vt:lpstr>YlnjggWntkbhWyffgbUtopiaStd-BoldIt</vt:lpstr>
      <vt:lpstr>SydktsHhwfnsNfvfhlUtopiaStd-Italic</vt:lpstr>
      <vt:lpstr>Aldhabi</vt:lpstr>
      <vt:lpstr>Blue Waves</vt:lpstr>
      <vt:lpstr>PowerPoint 演示文稿</vt:lpstr>
      <vt:lpstr>PowerPoint 演示文稿</vt:lpstr>
      <vt:lpstr>PowerPoint 演示文稿</vt:lpstr>
      <vt:lpstr>Specifying the Problem</vt:lpstr>
      <vt:lpstr>PowerPoint 演示文稿</vt:lpstr>
      <vt:lpstr>data</vt:lpstr>
      <vt:lpstr>PowerPoint 演示文稿</vt:lpstr>
      <vt:lpstr>PowerPoint 演示文稿</vt:lpstr>
      <vt:lpstr>PowerPoint 演示文稿</vt:lpstr>
      <vt:lpstr>PowerPoint 演示文稿</vt:lpstr>
      <vt:lpstr>Assessing the Method and Results</vt:lpstr>
      <vt:lpstr>Assessing the Method and Results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masoud kian</dc:creator>
  <cp:lastModifiedBy>Fatemeh Abedi.K</cp:lastModifiedBy>
  <cp:revision>5</cp:revision>
  <dcterms:created xsi:type="dcterms:W3CDTF">2024-11-23T08:06:00Z</dcterms:created>
  <dcterms:modified xsi:type="dcterms:W3CDTF">2024-11-24T15:15:18Z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B9C9A2D7B1CF42208E612D7B7D7D6077_13</vt:lpwstr>
  </property>
  <property fmtid="{D5CDD505-2E9C-101B-9397-08002B2CF9AE}" pid="3" name="KSOProductBuildVer">
    <vt:lpwstr>1033-12.2.0.18911</vt:lpwstr>
  </property>
</Properties>
</file>